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68" r:id="rId12"/>
    <p:sldId id="270" r:id="rId13"/>
    <p:sldId id="271" r:id="rId14"/>
    <p:sldId id="276" r:id="rId15"/>
    <p:sldId id="257" r:id="rId16"/>
    <p:sldId id="258" r:id="rId17"/>
    <p:sldId id="277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of Evidence and Objections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Mock Trial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8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First-hand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Witness must have directly seen, heard, or experienced something to testify about it</a:t>
            </a:r>
          </a:p>
          <a:p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dirty="0" smtClean="0"/>
              <a:t>Objectionable: “Everyone has been talking about how the driver ran the red light and caused that accident.”</a:t>
            </a:r>
          </a:p>
          <a:p>
            <a:pPr marL="329184" lvl="1" indent="0">
              <a:buNone/>
            </a:pPr>
            <a:endParaRPr lang="en-US" dirty="0" smtClean="0"/>
          </a:p>
          <a:p>
            <a:pPr lvl="1">
              <a:buFont typeface="Wingdings" charset="2"/>
              <a:buChar char="u"/>
            </a:pPr>
            <a:r>
              <a:rPr lang="en-US" dirty="0" smtClean="0"/>
              <a:t>Better: “I saw the light turn red while I was in the intersection, and the driver was about 100 feet behind me. A few seconds later I heard a huge crash.”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1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Usually reserved for qualified expert witnesses regarding scientific, technical, or specialized subjects</a:t>
            </a:r>
          </a:p>
          <a:p>
            <a:r>
              <a:rPr lang="en-US" dirty="0" smtClean="0"/>
              <a:t>Rationally based on the witness’s perception and observations</a:t>
            </a:r>
          </a:p>
          <a:p>
            <a:pPr lvl="1">
              <a:buFont typeface="Wingdings" charset="2"/>
              <a:buChar char="u"/>
            </a:pPr>
            <a:r>
              <a:rPr lang="en-US" dirty="0"/>
              <a:t>Objectionable: </a:t>
            </a:r>
            <a:r>
              <a:rPr lang="en-US" dirty="0" smtClean="0"/>
              <a:t>“The driver </a:t>
            </a:r>
            <a:r>
              <a:rPr lang="en-US" dirty="0"/>
              <a:t>was definitely too drunk to drive.”</a:t>
            </a:r>
          </a:p>
          <a:p>
            <a:pPr lvl="1">
              <a:buFont typeface="Wingdings" charset="2"/>
              <a:buChar char="u"/>
            </a:pPr>
            <a:r>
              <a:rPr lang="en-US" dirty="0"/>
              <a:t>Better: “She seemed drunk to me because she was slurring her speech and couldn’t stand up straight.” </a:t>
            </a:r>
          </a:p>
          <a:p>
            <a:r>
              <a:rPr lang="en-US" dirty="0" smtClean="0"/>
              <a:t>No opinions on how the case should be decided (Ultimate Issue) 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Objectionable: “Do you think that the driver committed second-degree murder?”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2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Scope of Cross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Re-direct limited to topics discussed during cross examination</a:t>
            </a:r>
          </a:p>
          <a:p>
            <a:r>
              <a:rPr lang="en-US" dirty="0" smtClean="0"/>
              <a:t>In a real trial, cross examination is limited by the topics discussed on 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5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Scope of the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or material facts that aren’t in the mock trial packet cannot be added to testimony</a:t>
            </a:r>
          </a:p>
          <a:p>
            <a:r>
              <a:rPr lang="en-US" dirty="0" smtClean="0"/>
              <a:t>Minor details added to get into the role are fine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70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2985759"/>
            <a:ext cx="8041439" cy="2097259"/>
          </a:xfrm>
        </p:spPr>
        <p:txBody>
          <a:bodyPr/>
          <a:lstStyle/>
          <a:p>
            <a:r>
              <a:rPr lang="en-US" dirty="0" smtClean="0"/>
              <a:t>Rules of Evidence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199" y="5083018"/>
            <a:ext cx="7467601" cy="1500187"/>
          </a:xfrm>
        </p:spPr>
        <p:txBody>
          <a:bodyPr/>
          <a:lstStyle/>
          <a:p>
            <a:r>
              <a:rPr lang="en-US" b="1" dirty="0" smtClean="0"/>
              <a:t>Is there a violation? </a:t>
            </a:r>
          </a:p>
          <a:p>
            <a:r>
              <a:rPr lang="en-US" b="1" dirty="0" smtClean="0"/>
              <a:t>If so, which objection would you make? </a:t>
            </a:r>
            <a:endParaRPr lang="en-US" b="1" dirty="0"/>
          </a:p>
        </p:txBody>
      </p:sp>
      <p:pic>
        <p:nvPicPr>
          <p:cNvPr id="6" name="Picture 5" descr="popquiz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63768"/>
            <a:ext cx="30861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Attorney questioning witness</a:t>
            </a:r>
          </a:p>
          <a:p>
            <a:r>
              <a:rPr lang="en-US" dirty="0" smtClean="0"/>
              <a:t>Witness giving answer</a:t>
            </a:r>
          </a:p>
          <a:p>
            <a:r>
              <a:rPr lang="en-US" dirty="0" smtClean="0"/>
              <a:t>Attorney admitting evidence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 up</a:t>
            </a:r>
          </a:p>
          <a:p>
            <a:r>
              <a:rPr lang="en-US" dirty="0" smtClean="0"/>
              <a:t>Address the judge </a:t>
            </a:r>
          </a:p>
          <a:p>
            <a:r>
              <a:rPr lang="en-US" dirty="0" smtClean="0"/>
              <a:t>State the violation</a:t>
            </a:r>
          </a:p>
          <a:p>
            <a:r>
              <a:rPr lang="en-US" dirty="0" smtClean="0"/>
              <a:t>Give a reason for the objection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Ex: “Objection, Your Honor, the witness is narrating.  The attorney’s question has already been answered.”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566621"/>
            <a:ext cx="8041439" cy="1348329"/>
          </a:xfrm>
        </p:spPr>
        <p:txBody>
          <a:bodyPr/>
          <a:lstStyle/>
          <a:p>
            <a:r>
              <a:rPr lang="en-US" dirty="0" smtClean="0"/>
              <a:t>Practice Making Objections</a:t>
            </a:r>
            <a:endParaRPr lang="en-US" dirty="0"/>
          </a:p>
        </p:txBody>
      </p:sp>
      <p:pic>
        <p:nvPicPr>
          <p:cNvPr id="4" name="Picture 3" descr="h4728285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11" y="2227404"/>
            <a:ext cx="4476319" cy="401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8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Physical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for identification</a:t>
            </a:r>
          </a:p>
          <a:p>
            <a:r>
              <a:rPr lang="en-US" dirty="0" smtClean="0"/>
              <a:t>Show to opposing counsel</a:t>
            </a:r>
          </a:p>
          <a:p>
            <a:r>
              <a:rPr lang="en-US" dirty="0" smtClean="0"/>
              <a:t>Build foundation with witness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Hand to witness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Ask witness if he/she recognizes it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Ask witness to explain/describe evidence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Ask questions about the evidence </a:t>
            </a:r>
          </a:p>
          <a:p>
            <a:r>
              <a:rPr lang="en-US" dirty="0"/>
              <a:t>A</a:t>
            </a:r>
            <a:r>
              <a:rPr lang="en-US" dirty="0" smtClean="0"/>
              <a:t>dmit </a:t>
            </a:r>
            <a:r>
              <a:rPr lang="en-US" dirty="0"/>
              <a:t>evidence as an </a:t>
            </a:r>
            <a:r>
              <a:rPr lang="en-US" dirty="0" smtClean="0"/>
              <a:t>exhibit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Impeaching a Witness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Discredit the witness</a:t>
            </a:r>
          </a:p>
          <a:p>
            <a:r>
              <a:rPr lang="en-US" dirty="0" smtClean="0"/>
              <a:t>Show motives for lying</a:t>
            </a:r>
          </a:p>
          <a:p>
            <a:r>
              <a:rPr lang="en-US" dirty="0" smtClean="0"/>
              <a:t>Show inconsistency in testimony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Clarify witness’s potentially false answer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Ask witness if he/she recognizes the statement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Ask witness to read the relevant section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Move on with your questions</a:t>
            </a:r>
          </a:p>
          <a:p>
            <a:pPr marL="329184" lvl="1" indent="0">
              <a:buNone/>
            </a:pPr>
            <a:endParaRPr lang="en-US" dirty="0" smtClean="0"/>
          </a:p>
          <a:p>
            <a:pPr marL="329184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evidence rules?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a fair hearing</a:t>
            </a:r>
          </a:p>
          <a:p>
            <a:r>
              <a:rPr lang="en-US" dirty="0" smtClean="0"/>
              <a:t>Avoid wasting time/resources </a:t>
            </a:r>
          </a:p>
          <a:p>
            <a:r>
              <a:rPr lang="en-US" dirty="0" smtClean="0"/>
              <a:t>Keep out unreliable or prejudicial evidence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pic>
        <p:nvPicPr>
          <p:cNvPr id="4" name="Content Placeholder 3" descr="keep-calm-and-go-practic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44" r="-60244"/>
          <a:stretch>
            <a:fillRect/>
          </a:stretch>
        </p:blipFill>
        <p:spPr>
          <a:xfrm>
            <a:off x="304320" y="1797983"/>
            <a:ext cx="8592720" cy="4546673"/>
          </a:xfrm>
        </p:spPr>
      </p:pic>
    </p:spTree>
    <p:extLst>
      <p:ext uri="{BB962C8B-B14F-4D97-AF65-F5344CB8AC3E}">
        <p14:creationId xmlns:p14="http://schemas.microsoft.com/office/powerpoint/2010/main" val="82838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Question suggests the answer that the attorney wants</a:t>
            </a:r>
          </a:p>
          <a:p>
            <a:r>
              <a:rPr lang="en-US" dirty="0" smtClean="0"/>
              <a:t>NOT allowed during direct examination</a:t>
            </a:r>
          </a:p>
          <a:p>
            <a:pPr lvl="1"/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dirty="0" smtClean="0"/>
              <a:t>Objectionable: “Is it true that you locked the door when you left the house?”</a:t>
            </a:r>
          </a:p>
          <a:p>
            <a:pPr lvl="1"/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dirty="0" smtClean="0"/>
              <a:t>Better: “What did you do, if anything, when you left the house?”  </a:t>
            </a:r>
          </a:p>
          <a:p>
            <a:pPr marL="329184" lvl="1" indent="0">
              <a:buNone/>
            </a:pPr>
            <a:endParaRPr lang="en-US" dirty="0" smtClean="0"/>
          </a:p>
          <a:p>
            <a:pPr lvl="1">
              <a:buFont typeface="Wingdings" charset="2"/>
              <a:buChar char="u"/>
            </a:pPr>
            <a:r>
              <a:rPr lang="en-US" dirty="0" smtClean="0"/>
              <a:t>Best: “What did you do next?”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1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Argumentative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badger, harass, or argue with the witness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For a difficult or hostile witness, rephrase your question or use the impeachment process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dirty="0" smtClean="0"/>
              <a:t>Objectionable: “Don’t lie to me. You were stupid and drunk and ran that red light, didn’t you? Didn’t you? You ran it and didn’t even care.” </a:t>
            </a:r>
          </a:p>
          <a:p>
            <a:pPr marL="32918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5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 requires the witness to guess </a:t>
            </a:r>
          </a:p>
          <a:p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dirty="0" smtClean="0"/>
              <a:t>Objectionable: “Would the driver have had time to slow down if he saw the light turn red?”</a:t>
            </a:r>
          </a:p>
          <a:p>
            <a:pPr lvl="1">
              <a:buFont typeface="Wingdings" charset="2"/>
              <a:buChar char="u"/>
            </a:pPr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dirty="0" smtClean="0"/>
              <a:t>Better: “Where was the driver when the light turned red?”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8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Witness gives more information than necessary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Q: “Where do you work?”</a:t>
            </a:r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dirty="0" smtClean="0"/>
              <a:t>Objectionable: “I went to college to be an architect but I got a job as a business consultant after graduation because my father knew the owner.  I didn’t like that very much, so I quit when I met Jessica, who is a real estate developer and good friend. We decided to go into business together, using my architectural background to build and manage apartment buildings.  We call it Cool Living Designs because...  </a:t>
            </a:r>
          </a:p>
          <a:p>
            <a:endParaRPr lang="en-US" dirty="0"/>
          </a:p>
          <a:p>
            <a:pPr lvl="1">
              <a:buFont typeface="Wingdings" charset="2"/>
              <a:buChar char="u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77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and answers must relate to a disputed issue</a:t>
            </a:r>
          </a:p>
          <a:p>
            <a:r>
              <a:rPr lang="en-US" dirty="0" smtClean="0"/>
              <a:t>Relevant information adds to the understanding of the case </a:t>
            </a:r>
          </a:p>
          <a:p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dirty="0" smtClean="0"/>
              <a:t>Objectionable: “What’s your favorite coffee shop in Seattle?”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1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Statements made outside the courtroom are generally NOT allowed</a:t>
            </a:r>
          </a:p>
          <a:p>
            <a:endParaRPr lang="en-US" dirty="0"/>
          </a:p>
          <a:p>
            <a:pPr lvl="1">
              <a:buFont typeface="Wingdings" charset="2"/>
              <a:buChar char="u"/>
            </a:pPr>
            <a:r>
              <a:rPr lang="en-US" dirty="0" smtClean="0"/>
              <a:t>Objectionable: “The bartender told me that the driver had been drinking all night.” </a:t>
            </a:r>
          </a:p>
          <a:p>
            <a:pPr marL="329184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09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Hearsay Exceptions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Statement made about event when it happened 	that demonstrates the speaker’s intent, knowledge, 	or </a:t>
            </a:r>
            <a:r>
              <a:rPr lang="en-US" dirty="0" smtClean="0"/>
              <a:t>belief</a:t>
            </a:r>
          </a:p>
          <a:p>
            <a:pPr lvl="1">
              <a:buFont typeface="Wingdings" charset="2"/>
              <a:buChar char="u"/>
            </a:pPr>
            <a:r>
              <a:rPr lang="en-US" dirty="0" smtClean="0"/>
              <a:t>Admissible: </a:t>
            </a:r>
            <a:r>
              <a:rPr lang="en-US" dirty="0"/>
              <a:t>“After he got out of the car, the driver </a:t>
            </a:r>
            <a:r>
              <a:rPr lang="en-US" dirty="0" smtClean="0"/>
              <a:t>said ‘I’m sorry, I didn’t </a:t>
            </a:r>
            <a:r>
              <a:rPr lang="en-US" dirty="0"/>
              <a:t>see the light turn red</a:t>
            </a:r>
            <a:r>
              <a:rPr lang="en-US" dirty="0" smtClean="0"/>
              <a:t>.’”</a:t>
            </a:r>
          </a:p>
          <a:p>
            <a:pPr marL="329184" lvl="1" indent="0">
              <a:buNone/>
            </a:pPr>
            <a:endParaRPr lang="en-US" dirty="0"/>
          </a:p>
          <a:p>
            <a:r>
              <a:rPr lang="en-US" dirty="0"/>
              <a:t>Statement made by a party in the case if it goes 	against his or her side </a:t>
            </a:r>
            <a:endParaRPr lang="en-US" dirty="0" smtClean="0"/>
          </a:p>
          <a:p>
            <a:pPr lvl="1">
              <a:buFont typeface="Wingdings" charset="2"/>
              <a:buChar char="u"/>
            </a:pPr>
            <a:r>
              <a:rPr lang="en-US" dirty="0" smtClean="0"/>
              <a:t>Admissible: “The next day, the driver told me she had been texting her boyfriend, so she didn’t see the light.”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81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2377</TotalTime>
  <Words>711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Bradley Hand ITC TT-Bold</vt:lpstr>
      <vt:lpstr>Cambria</vt:lpstr>
      <vt:lpstr>Rage Italic</vt:lpstr>
      <vt:lpstr>Wingdings</vt:lpstr>
      <vt:lpstr>Sketchbook</vt:lpstr>
      <vt:lpstr>Rules of Evidence and Objections</vt:lpstr>
      <vt:lpstr>Why have evidence rules?</vt:lpstr>
      <vt:lpstr>Leading Questions</vt:lpstr>
      <vt:lpstr>Argumentative Questions</vt:lpstr>
      <vt:lpstr>Speculation</vt:lpstr>
      <vt:lpstr>Narration</vt:lpstr>
      <vt:lpstr>Relevance</vt:lpstr>
      <vt:lpstr>Hearsay</vt:lpstr>
      <vt:lpstr>Hearsay Exceptions  </vt:lpstr>
      <vt:lpstr>First-hand Knowledge</vt:lpstr>
      <vt:lpstr>Opinions</vt:lpstr>
      <vt:lpstr>Beyond the Scope of Cross Examination</vt:lpstr>
      <vt:lpstr>Beyond the Scope of the Packet</vt:lpstr>
      <vt:lpstr>Rules of Evidence Review</vt:lpstr>
      <vt:lpstr>When to Object</vt:lpstr>
      <vt:lpstr>How to Object</vt:lpstr>
      <vt:lpstr>Practice Making Objections</vt:lpstr>
      <vt:lpstr>Introducing Physical Evidence</vt:lpstr>
      <vt:lpstr>Impeaching a Witness</vt:lpstr>
      <vt:lpstr>Group Activity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Evidence and Objections</dc:title>
  <dc:creator>Sarah McEahern</dc:creator>
  <cp:lastModifiedBy>Microsoft account</cp:lastModifiedBy>
  <cp:revision>28</cp:revision>
  <dcterms:created xsi:type="dcterms:W3CDTF">2014-05-08T02:35:52Z</dcterms:created>
  <dcterms:modified xsi:type="dcterms:W3CDTF">2018-04-21T17:09:22Z</dcterms:modified>
</cp:coreProperties>
</file>